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sldIdLst>
    <p:sldId id="353" r:id="rId2"/>
    <p:sldId id="354" r:id="rId3"/>
    <p:sldId id="355" r:id="rId4"/>
    <p:sldId id="356" r:id="rId5"/>
    <p:sldId id="357" r:id="rId6"/>
    <p:sldId id="358" r:id="rId7"/>
    <p:sldId id="3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19FFC3"/>
    <a:srgbClr val="9ED561"/>
    <a:srgbClr val="80C535"/>
    <a:srgbClr val="2CCA20"/>
    <a:srgbClr val="25A91B"/>
    <a:srgbClr val="00C491"/>
    <a:srgbClr val="00CC99"/>
    <a:srgbClr val="CC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83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246C6-B264-48F4-AF36-EDB876C93D0B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13846-5E73-4C8F-B283-A1E265F372C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7359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9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8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8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3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3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0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9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5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0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29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134D5FF-8D33-4E2E-94F2-67391637EA8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4A11286-22B9-401C-A4EC-E52B11AD61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874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7599AE8-577F-46E2-BF3B-F8C640501455}"/>
              </a:ext>
            </a:extLst>
          </p:cNvPr>
          <p:cNvSpPr txBox="1"/>
          <p:nvPr/>
        </p:nvSpPr>
        <p:spPr>
          <a:xfrm>
            <a:off x="3615612" y="1861152"/>
            <a:ext cx="4516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تطبيقات حاسبة 1</a:t>
            </a:r>
          </a:p>
          <a:p>
            <a:pPr algn="ctr"/>
            <a:r>
              <a:rPr lang="ar-IQ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المرحلة الثانية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" panose="0201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A9A4448-5C0E-49F6-8472-861924D98E27}"/>
              </a:ext>
            </a:extLst>
          </p:cNvPr>
          <p:cNvSpPr txBox="1"/>
          <p:nvPr/>
        </p:nvSpPr>
        <p:spPr>
          <a:xfrm>
            <a:off x="2656892" y="3833947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1000"/>
              </a:spcAft>
            </a:pPr>
            <a:r>
              <a:rPr lang="ar-IQ" sz="4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البرمجة بلغة الفورتران</a:t>
            </a:r>
            <a:endParaRPr lang="en-US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DecoType Naskh" panose="0201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9F57031-9659-4832-B085-381DA67E4044}"/>
              </a:ext>
            </a:extLst>
          </p:cNvPr>
          <p:cNvSpPr txBox="1"/>
          <p:nvPr/>
        </p:nvSpPr>
        <p:spPr>
          <a:xfrm>
            <a:off x="7757627" y="609067"/>
            <a:ext cx="4434373" cy="1451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جامعة ديالى/كلية الهندسة</a:t>
            </a:r>
          </a:p>
          <a:p>
            <a:pPr marL="0" marR="0" algn="r" rtl="1">
              <a:spcBef>
                <a:spcPts val="0"/>
              </a:spcBef>
              <a:spcAft>
                <a:spcPts val="1000"/>
              </a:spcAft>
            </a:pPr>
            <a:r>
              <a:rPr lang="ar-IQ" sz="4000" b="1" dirty="0"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قسم الهندسة المدنية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03553B4-93BD-4189-99E6-6FFBD0FE2C84}"/>
              </a:ext>
            </a:extLst>
          </p:cNvPr>
          <p:cNvSpPr txBox="1"/>
          <p:nvPr/>
        </p:nvSpPr>
        <p:spPr>
          <a:xfrm>
            <a:off x="2651450" y="4891417"/>
            <a:ext cx="6097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1000"/>
              </a:spcAft>
            </a:pPr>
            <a:r>
              <a:rPr lang="ar-IQ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المحاضرة  10</a:t>
            </a:r>
            <a:r>
              <a:rPr lang="ar-IQ" sz="4000" b="1" i="1" dirty="0"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 </a:t>
            </a:r>
            <a:r>
              <a:rPr lang="en-US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r>
              <a:rPr lang="ar-IQ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DecoType Naskh Variants" panose="02010400000000000000" pitchFamily="2" charset="-78"/>
              </a:rPr>
              <a:t>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DecoType Naskh Variants" panose="0201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B3B2A2E-82F3-40F5-A8D5-C6B13D1ADD08}"/>
              </a:ext>
            </a:extLst>
          </p:cNvPr>
          <p:cNvSpPr txBox="1"/>
          <p:nvPr/>
        </p:nvSpPr>
        <p:spPr>
          <a:xfrm>
            <a:off x="10320867" y="5391638"/>
            <a:ext cx="187113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إعداد:-</a:t>
            </a:r>
          </a:p>
          <a:p>
            <a:pPr algn="r"/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م.د.جنان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 لفته عباس</a:t>
            </a:r>
          </a:p>
          <a:p>
            <a:pPr algn="r"/>
            <a:r>
              <a:rPr lang="ar-IQ" dirty="0" err="1">
                <a:latin typeface="Calibri" panose="020F0502020204030204" pitchFamily="34" charset="0"/>
                <a:cs typeface="Calibri" panose="020F0502020204030204" pitchFamily="34" charset="0"/>
              </a:rPr>
              <a:t>م.م</a:t>
            </a:r>
            <a:r>
              <a:rPr lang="ar-IQ" dirty="0">
                <a:latin typeface="Calibri" panose="020F0502020204030204" pitchFamily="34" charset="0"/>
                <a:cs typeface="Calibri" panose="020F0502020204030204" pitchFamily="34" charset="0"/>
              </a:rPr>
              <a:t>. غسان منذر علي</a:t>
            </a:r>
          </a:p>
        </p:txBody>
      </p:sp>
    </p:spTree>
    <p:extLst>
      <p:ext uri="{BB962C8B-B14F-4D97-AF65-F5344CB8AC3E}">
        <p14:creationId xmlns:p14="http://schemas.microsoft.com/office/powerpoint/2010/main" val="63259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1F16142-A384-4D2E-9F7F-E06605098E50}"/>
              </a:ext>
            </a:extLst>
          </p:cNvPr>
          <p:cNvSpPr txBox="1"/>
          <p:nvPr/>
        </p:nvSpPr>
        <p:spPr>
          <a:xfrm>
            <a:off x="9694506" y="603771"/>
            <a:ext cx="25721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IQ" sz="2400" u="sng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Function</a:t>
            </a:r>
            <a:r>
              <a:rPr lang="en-US" sz="2400" u="sng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s </a:t>
            </a:r>
            <a:r>
              <a:rPr lang="ar-IQ" sz="2400" u="sng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2. الدوال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8E010E1-7418-4C3C-9717-F41D506A4A91}"/>
              </a:ext>
            </a:extLst>
          </p:cNvPr>
          <p:cNvSpPr txBox="1"/>
          <p:nvPr/>
        </p:nvSpPr>
        <p:spPr>
          <a:xfrm>
            <a:off x="63759" y="1147865"/>
            <a:ext cx="120644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هي عبارة عن حالة خاصة من الـ (</a:t>
            </a:r>
            <a:r>
              <a:rPr lang="ar-IQ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Subroutine</a:t>
            </a:r>
            <a:r>
              <a:rPr lang="ar-IQ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 حيث يكون لها </a:t>
            </a:r>
            <a:r>
              <a:rPr lang="ar-IQ" sz="2400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ناتج واحد </a:t>
            </a:r>
            <a:r>
              <a:rPr lang="ar-IQ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وتستخدم لأجراء نفس العمليات على قيم مختلفة لنفس المتغير أو مجموعة من المتغيرات.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812DFD9-C4AA-4347-8427-A771CC9038EC}"/>
              </a:ext>
            </a:extLst>
          </p:cNvPr>
          <p:cNvSpPr txBox="1"/>
          <p:nvPr/>
        </p:nvSpPr>
        <p:spPr>
          <a:xfrm>
            <a:off x="0" y="2061291"/>
            <a:ext cx="4254759" cy="3077766"/>
          </a:xfrm>
          <a:prstGeom prst="rect">
            <a:avLst/>
          </a:prstGeom>
          <a:solidFill>
            <a:srgbClr val="9ED561"/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ar-IQ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ype</a:t>
            </a:r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FUNCTION function-name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IMPLICIT NONE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pecification part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xecution part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ubprogram part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ar-IQ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END FUNCTION function-name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2A75E1C-193A-4687-8417-75BEA98720BE}"/>
              </a:ext>
            </a:extLst>
          </p:cNvPr>
          <p:cNvSpPr txBox="1"/>
          <p:nvPr/>
        </p:nvSpPr>
        <p:spPr>
          <a:xfrm>
            <a:off x="4805265" y="3166197"/>
            <a:ext cx="72125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حيث أن : </a:t>
            </a:r>
          </a:p>
          <a:p>
            <a:pPr algn="r" rtl="1"/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TYPE : نوع الدالة صحيحة, حقيقية, منطقية,.. ويمكن اهماله</a:t>
            </a:r>
          </a:p>
          <a:p>
            <a:pPr algn="r" rtl="1"/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function-name : أسم الدالة (تستدعى من خلاله)</a:t>
            </a:r>
          </a:p>
        </p:txBody>
      </p:sp>
    </p:spTree>
    <p:extLst>
      <p:ext uri="{BB962C8B-B14F-4D97-AF65-F5344CB8AC3E}">
        <p14:creationId xmlns:p14="http://schemas.microsoft.com/office/powerpoint/2010/main" val="231544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37CF3DB-C7E0-4126-ACC1-960C2ED5B508}"/>
              </a:ext>
            </a:extLst>
          </p:cNvPr>
          <p:cNvSpPr txBox="1"/>
          <p:nvPr/>
        </p:nvSpPr>
        <p:spPr>
          <a:xfrm>
            <a:off x="0" y="494521"/>
            <a:ext cx="111314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Example(1): write a program to calculate the area of circle it’s radius is known?  </a:t>
            </a:r>
            <a:endParaRPr lang="ar-IQ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0575F2-C983-4E66-B5AF-6EAED4544916}"/>
              </a:ext>
            </a:extLst>
          </p:cNvPr>
          <p:cNvSpPr txBox="1"/>
          <p:nvPr/>
        </p:nvSpPr>
        <p:spPr>
          <a:xfrm>
            <a:off x="0" y="856357"/>
            <a:ext cx="7870371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Solution: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Program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calling_function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Real::a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a=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area_of_circle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(2.0)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Print*,”the area of a circle with radius 2.0 is ”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Print*,a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End Program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calling_function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Function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area_of_circle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(r)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! this function compute the area of a circle with radius r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Implicit None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Real::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area_of_circle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Real::r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Real::pi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pi=3.14</a:t>
            </a:r>
          </a:p>
          <a:p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area_of_circle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=pi*r**2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End function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area_of_circle</a:t>
            </a:r>
            <a:endParaRPr lang="ar-IQ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98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462BD16-C833-44A1-B59E-EE2C3182D162}"/>
              </a:ext>
            </a:extLst>
          </p:cNvPr>
          <p:cNvSpPr txBox="1"/>
          <p:nvPr/>
        </p:nvSpPr>
        <p:spPr>
          <a:xfrm>
            <a:off x="0" y="597265"/>
            <a:ext cx="1219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Example(2):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Write a main program to read three values and prints their average.  The average values should be calculated using an external function subprogram.</a:t>
            </a:r>
            <a:endParaRPr lang="ar-IQ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2CBE358-40CE-43D4-98B5-BEA170E19B9C}"/>
              </a:ext>
            </a:extLst>
          </p:cNvPr>
          <p:cNvSpPr txBox="1"/>
          <p:nvPr/>
        </p:nvSpPr>
        <p:spPr>
          <a:xfrm>
            <a:off x="111578" y="1709287"/>
            <a:ext cx="757373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IQ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Solution</a:t>
            </a:r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ar-IQ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PROGRAM Test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REAL :: Test1, Test2, Test3, Ave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*, Test1, Test2, Test3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PRINT *, Ave (Test1, Test2, Test3)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END PROGRAM Test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REAL FUNCTION Ave (X, Y, Z)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REAL :: X, Y, Z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Ave=(X+Y+Z)/3.0 </a:t>
            </a:r>
          </a:p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END FUNCTION Ave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98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8375C778-6AF4-4C05-9FD2-AB662772A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1138"/>
            <a:ext cx="12192000" cy="236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19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F2409876-85D7-4784-8925-549F822ADF3A}"/>
                  </a:ext>
                </a:extLst>
              </p:cNvPr>
              <p:cNvSpPr txBox="1"/>
              <p:nvPr/>
            </p:nvSpPr>
            <p:spPr>
              <a:xfrm>
                <a:off x="0" y="489220"/>
                <a:ext cx="11803224" cy="5130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</a:t>
                </a:r>
                <a:r>
                  <a:rPr lang="ar-IQ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xample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(3)</a:t>
                </a:r>
                <a:r>
                  <a:rPr lang="ar-IQ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consider a program which calculates distance from the origin</a:t>
                </a:r>
                <a:r>
                  <a:rPr lang="en-US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sz="2000" b="0" i="1" smtClean="0"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ar-IQ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409876-85D7-4784-8925-549F822AD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9220"/>
                <a:ext cx="11803224" cy="513089"/>
              </a:xfrm>
              <a:prstGeom prst="rect">
                <a:avLst/>
              </a:prstGeom>
              <a:blipFill>
                <a:blip r:embed="rId2"/>
                <a:stretch>
                  <a:fillRect l="-517" b="-2142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AD03635-88AC-4F07-BA23-E54053F6992D}"/>
              </a:ext>
            </a:extLst>
          </p:cNvPr>
          <p:cNvSpPr txBox="1"/>
          <p:nvPr/>
        </p:nvSpPr>
        <p:spPr>
          <a:xfrm>
            <a:off x="91440" y="1156197"/>
            <a:ext cx="5090160" cy="5016758"/>
          </a:xfrm>
          <a:prstGeom prst="rect">
            <a:avLst/>
          </a:prstGeom>
          <a:noFill/>
          <a:ln w="28575">
            <a:solidFill>
              <a:srgbClr val="0033CC"/>
            </a:solidFill>
          </a:ln>
        </p:spPr>
        <p:txBody>
          <a:bodyPr wrap="square" rtlCol="1">
            <a:spAutoFit/>
          </a:bodyPr>
          <a:lstStyle/>
          <a:p>
            <a:r>
              <a:rPr lang="en-US" sz="2000" dirty="0"/>
              <a:t>Solution: using a function</a:t>
            </a:r>
          </a:p>
          <a:p>
            <a:r>
              <a:rPr lang="en-US" sz="2000" dirty="0"/>
              <a:t>program example3 </a:t>
            </a:r>
          </a:p>
          <a:p>
            <a:r>
              <a:rPr lang="en-US" sz="2000" dirty="0"/>
              <a:t>   implicit none </a:t>
            </a:r>
          </a:p>
          <a:p>
            <a:r>
              <a:rPr lang="en-US" sz="2000" dirty="0"/>
              <a:t>   real x, y </a:t>
            </a:r>
          </a:p>
          <a:p>
            <a:r>
              <a:rPr lang="en-US" sz="2000" dirty="0"/>
              <a:t>   real, external :: radius </a:t>
            </a:r>
          </a:p>
          <a:p>
            <a:r>
              <a:rPr lang="en-US" sz="2000" dirty="0"/>
              <a:t>   print *, "Input x, y" </a:t>
            </a:r>
          </a:p>
          <a:p>
            <a:r>
              <a:rPr lang="en-US" sz="2000" dirty="0"/>
              <a:t>   read *, x, y </a:t>
            </a:r>
          </a:p>
          <a:p>
            <a:r>
              <a:rPr lang="en-US" sz="2000" dirty="0"/>
              <a:t>   print *, "Distance = ", radius( x, y ) </a:t>
            </a:r>
          </a:p>
          <a:p>
            <a:r>
              <a:rPr lang="en-US" sz="2000" dirty="0"/>
              <a:t>end program example3</a:t>
            </a:r>
          </a:p>
          <a:p>
            <a:r>
              <a:rPr lang="en-US" sz="2000" dirty="0"/>
              <a:t>!=============================== </a:t>
            </a:r>
          </a:p>
          <a:p>
            <a:r>
              <a:rPr lang="en-US" sz="2000" dirty="0"/>
              <a:t> real function radius( a, b ) </a:t>
            </a:r>
          </a:p>
          <a:p>
            <a:r>
              <a:rPr lang="en-US" sz="2000" dirty="0"/>
              <a:t>   implicit none </a:t>
            </a:r>
          </a:p>
          <a:p>
            <a:r>
              <a:rPr lang="en-US" sz="2000" dirty="0"/>
              <a:t>   real a, b </a:t>
            </a:r>
          </a:p>
          <a:p>
            <a:r>
              <a:rPr lang="en-US" sz="2000" dirty="0"/>
              <a:t>   radius = sqrt( a ** 2 + b ** 2 ) </a:t>
            </a:r>
          </a:p>
          <a:p>
            <a:r>
              <a:rPr lang="en-US" sz="2000" dirty="0"/>
              <a:t> end function radius</a:t>
            </a:r>
          </a:p>
          <a:p>
            <a:endParaRPr lang="ar-IQ" sz="20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09A4B5A-18CD-4FAF-A6F3-3AB1D2E60D4A}"/>
              </a:ext>
            </a:extLst>
          </p:cNvPr>
          <p:cNvSpPr txBox="1"/>
          <p:nvPr/>
        </p:nvSpPr>
        <p:spPr>
          <a:xfrm>
            <a:off x="6643254" y="1156197"/>
            <a:ext cx="5090160" cy="53245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en-US" sz="2000" dirty="0"/>
              <a:t>Solution: using a subroutine</a:t>
            </a:r>
          </a:p>
          <a:p>
            <a:r>
              <a:rPr lang="en-US" sz="2000" dirty="0"/>
              <a:t>program example3 </a:t>
            </a:r>
          </a:p>
          <a:p>
            <a:r>
              <a:rPr lang="en-US" sz="2000" dirty="0"/>
              <a:t>   implicit none </a:t>
            </a:r>
          </a:p>
          <a:p>
            <a:r>
              <a:rPr lang="en-US" sz="2000" dirty="0"/>
              <a:t>   real x, y </a:t>
            </a:r>
          </a:p>
          <a:p>
            <a:r>
              <a:rPr lang="en-US" sz="2000" dirty="0"/>
              <a:t>   real radius </a:t>
            </a:r>
          </a:p>
          <a:p>
            <a:r>
              <a:rPr lang="en-US" sz="2000" dirty="0"/>
              <a:t>   external distance </a:t>
            </a:r>
          </a:p>
          <a:p>
            <a:r>
              <a:rPr lang="en-US" sz="2000" dirty="0"/>
              <a:t>   print *, "Input x, y" </a:t>
            </a:r>
          </a:p>
          <a:p>
            <a:r>
              <a:rPr lang="en-US" sz="2000" dirty="0"/>
              <a:t>   read *, x, y </a:t>
            </a:r>
          </a:p>
          <a:p>
            <a:r>
              <a:rPr lang="en-US" sz="2000" dirty="0"/>
              <a:t>   call distance( x, y, radius ) </a:t>
            </a:r>
          </a:p>
          <a:p>
            <a:r>
              <a:rPr lang="en-US" sz="2000" dirty="0"/>
              <a:t>   print *, "Distance = ", radius </a:t>
            </a:r>
          </a:p>
          <a:p>
            <a:r>
              <a:rPr lang="en-US" sz="2000" dirty="0"/>
              <a:t>end program example3 !=============================== </a:t>
            </a:r>
          </a:p>
          <a:p>
            <a:r>
              <a:rPr lang="pt-BR" sz="2000" dirty="0"/>
              <a:t>subroutine distance( a, b, r ) </a:t>
            </a:r>
          </a:p>
          <a:p>
            <a:r>
              <a:rPr lang="pt-BR" sz="2000" dirty="0"/>
              <a:t>   implicit none </a:t>
            </a:r>
          </a:p>
          <a:p>
            <a:r>
              <a:rPr lang="pt-BR" sz="2000" dirty="0"/>
              <a:t>   real a, b, r </a:t>
            </a:r>
          </a:p>
          <a:p>
            <a:r>
              <a:rPr lang="pt-BR" sz="2000" dirty="0"/>
              <a:t>   r = sqrt( a ** 2 + b ** 2 ) </a:t>
            </a:r>
          </a:p>
          <a:p>
            <a:r>
              <a:rPr lang="pt-BR" sz="2000" dirty="0"/>
              <a:t>end subroutine distance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583440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29934D3-9348-497F-BE10-2FBB28FBF5F5}"/>
              </a:ext>
            </a:extLst>
          </p:cNvPr>
          <p:cNvSpPr txBox="1"/>
          <p:nvPr/>
        </p:nvSpPr>
        <p:spPr>
          <a:xfrm>
            <a:off x="3492760" y="4417739"/>
            <a:ext cx="451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7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" panose="02010400000000000000" pitchFamily="2" charset="-78"/>
              </a:rPr>
              <a:t>شكرا لأصغائكم</a:t>
            </a:r>
            <a:endParaRPr lang="en-US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400884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10046</TotalTime>
  <Words>484</Words>
  <Application>Microsoft Office PowerPoint</Application>
  <PresentationFormat>مخصص</PresentationFormat>
  <Paragraphs>81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Dividend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ghassan_m_ali@yahoo.com</dc:creator>
  <cp:lastModifiedBy>IK</cp:lastModifiedBy>
  <cp:revision>150</cp:revision>
  <dcterms:created xsi:type="dcterms:W3CDTF">2020-11-22T07:44:38Z</dcterms:created>
  <dcterms:modified xsi:type="dcterms:W3CDTF">2020-12-16T15:15:22Z</dcterms:modified>
</cp:coreProperties>
</file>